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5" r:id="rId8"/>
    <p:sldId id="31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775DAC96-13CA-49BA-B521-09355F811626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C1 - Public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EA8294E9-9387-4046-9899-E234D9464405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F34C7B5B-7AE6-4B22-91F4-85C3CC72FFC9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312" y="749809"/>
            <a:ext cx="5293408" cy="993647"/>
          </a:xfrm>
        </p:spPr>
        <p:txBody>
          <a:bodyPr/>
          <a:lstStyle/>
          <a:p>
            <a:r>
              <a:rPr lang="en-US" dirty="0" smtClean="0"/>
              <a:t>Robot </a:t>
            </a:r>
            <a:r>
              <a:rPr lang="en-US" dirty="0"/>
              <a:t>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312" y="2266755"/>
            <a:ext cx="5293408" cy="1752600"/>
          </a:xfrm>
        </p:spPr>
        <p:txBody>
          <a:bodyPr/>
          <a:lstStyle/>
          <a:p>
            <a:r>
              <a:rPr lang="en-US" cap="all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Studio </a:t>
            </a:r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9" y="107757"/>
            <a:ext cx="11723316" cy="376626"/>
          </a:xfrm>
        </p:spPr>
        <p:txBody>
          <a:bodyPr/>
          <a:lstStyle/>
          <a:p>
            <a:pPr algn="ctr"/>
            <a:r>
              <a:rPr lang="en-US" dirty="0" err="1"/>
              <a:t>RobotPath</a:t>
            </a:r>
            <a:r>
              <a:rPr lang="en-US" dirty="0"/>
              <a:t>: </a:t>
            </a:r>
            <a:r>
              <a:rPr lang="en-US" dirty="0" smtClean="0"/>
              <a:t>[Loop </a:t>
            </a:r>
            <a:r>
              <a:rPr lang="en-US" dirty="0" err="1" smtClean="0"/>
              <a:t>NameArray</a:t>
            </a:r>
            <a:r>
              <a:rPr lang="en-US" dirty="0" smtClean="0"/>
              <a:t>]</a:t>
            </a:r>
            <a:r>
              <a:rPr lang="en-US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3A5C2E9-A475-434E-BEE6-90263BDBF902}"/>
              </a:ext>
            </a:extLst>
          </p:cNvPr>
          <p:cNvGrpSpPr/>
          <p:nvPr/>
        </p:nvGrpSpPr>
        <p:grpSpPr>
          <a:xfrm>
            <a:off x="6724690" y="4297162"/>
            <a:ext cx="1492807" cy="531219"/>
            <a:chOff x="3862131" y="3006416"/>
            <a:chExt cx="1079884" cy="92622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EB6358-2E40-4754-AF01-8EB6147756B8}"/>
                </a:ext>
              </a:extLst>
            </p:cNvPr>
            <p:cNvSpPr/>
            <p:nvPr/>
          </p:nvSpPr>
          <p:spPr>
            <a:xfrm>
              <a:off x="3862131" y="3006416"/>
              <a:ext cx="1075341" cy="670246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Try again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9C49C4E-09FD-48AD-8AB1-84F6E8692174}"/>
                </a:ext>
              </a:extLst>
            </p:cNvPr>
            <p:cNvSpPr/>
            <p:nvPr/>
          </p:nvSpPr>
          <p:spPr>
            <a:xfrm>
              <a:off x="3866676" y="3729517"/>
              <a:ext cx="1075339" cy="203124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967D50-611B-4834-B55F-6F9209B9017D}"/>
              </a:ext>
            </a:extLst>
          </p:cNvPr>
          <p:cNvGrpSpPr/>
          <p:nvPr/>
        </p:nvGrpSpPr>
        <p:grpSpPr>
          <a:xfrm>
            <a:off x="2831840" y="7071592"/>
            <a:ext cx="1075061" cy="873145"/>
            <a:chOff x="1924581" y="2995995"/>
            <a:chExt cx="1075341" cy="87337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E5BEE-D4A8-4681-9667-1889C402FBAC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Initialize the count to start at zero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E669C2-C302-4511-8E8C-B5C28E8A06B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371755D-7667-4EE3-8859-610ADA720D94}"/>
              </a:ext>
            </a:extLst>
          </p:cNvPr>
          <p:cNvCxnSpPr/>
          <p:nvPr/>
        </p:nvCxnSpPr>
        <p:spPr>
          <a:xfrm>
            <a:off x="3656381" y="4780220"/>
            <a:ext cx="0" cy="44953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566790" y="509760"/>
            <a:ext cx="5931998" cy="5651393"/>
            <a:chOff x="93308" y="484382"/>
            <a:chExt cx="5931998" cy="565139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595851-AC15-48E3-994A-1D16B929B43B}"/>
                </a:ext>
              </a:extLst>
            </p:cNvPr>
            <p:cNvSpPr/>
            <p:nvPr/>
          </p:nvSpPr>
          <p:spPr>
            <a:xfrm>
              <a:off x="93308" y="484382"/>
              <a:ext cx="5931998" cy="5651393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t" anchorCtr="0"/>
            <a:lstStyle/>
            <a:p>
              <a:pPr algn="ctr" defTabSz="457200">
                <a:defRPr/>
              </a:pPr>
              <a:endParaRPr lang="en-US" sz="1000" b="1" dirty="0">
                <a:solidFill>
                  <a:srgbClr val="333333"/>
                </a:solidFill>
                <a:latin typeface="Arial"/>
                <a:cs typeface="Arial"/>
              </a:endParaRPr>
            </a:p>
          </p:txBody>
        </p:sp>
        <p:sp>
          <p:nvSpPr>
            <p:cNvPr id="23" name="Flowchart: Terminator 22">
              <a:extLst>
                <a:ext uri="{FF2B5EF4-FFF2-40B4-BE49-F238E27FC236}">
                  <a16:creationId xmlns:a16="http://schemas.microsoft.com/office/drawing/2014/main" id="{4D44D3F1-CDDD-4A86-BB11-864A890B2917}"/>
                </a:ext>
              </a:extLst>
            </p:cNvPr>
            <p:cNvSpPr/>
            <p:nvPr/>
          </p:nvSpPr>
          <p:spPr>
            <a:xfrm>
              <a:off x="148233" y="571756"/>
              <a:ext cx="1171329" cy="609981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for input from user</a:t>
              </a:r>
            </a:p>
          </p:txBody>
        </p:sp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145EB838-2368-4021-A7F7-BA5B4CFFBAC6}"/>
                </a:ext>
              </a:extLst>
            </p:cNvPr>
            <p:cNvSpPr/>
            <p:nvPr/>
          </p:nvSpPr>
          <p:spPr>
            <a:xfrm>
              <a:off x="2225206" y="3528631"/>
              <a:ext cx="2509523" cy="948318"/>
            </a:xfrm>
            <a:prstGeom prst="diamond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Are there any words that meet the condition?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9" name="Flowchart: Terminator 28">
              <a:extLst>
                <a:ext uri="{FF2B5EF4-FFF2-40B4-BE49-F238E27FC236}">
                  <a16:creationId xmlns:a16="http://schemas.microsoft.com/office/drawing/2014/main" id="{38BD68AB-7DD9-414D-BD9F-CE565072E80A}"/>
                </a:ext>
              </a:extLst>
            </p:cNvPr>
            <p:cNvSpPr/>
            <p:nvPr/>
          </p:nvSpPr>
          <p:spPr>
            <a:xfrm>
              <a:off x="3079879" y="5272406"/>
              <a:ext cx="1171329" cy="379510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215E768-D116-4168-9956-45E59157642B}"/>
                </a:ext>
              </a:extLst>
            </p:cNvPr>
            <p:cNvGrpSpPr/>
            <p:nvPr/>
          </p:nvGrpSpPr>
          <p:grpSpPr>
            <a:xfrm>
              <a:off x="1943907" y="1761704"/>
              <a:ext cx="3147992" cy="585173"/>
              <a:chOff x="1924581" y="2995995"/>
              <a:chExt cx="1075339" cy="87337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228D6D-E844-4EC4-8240-FF60C405D770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39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Initialize the count to start at zero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D10D83-2BA5-40FE-BAAF-2E98C597241C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000">
                    <a:solidFill>
                      <a:srgbClr val="278AAB"/>
                    </a:solidFill>
                    <a:latin typeface="Arial"/>
                    <a:cs typeface="Arial"/>
                  </a:rPr>
                  <a:t>System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A248ADA-281E-4D03-AEF4-0F5071D03384}"/>
                </a:ext>
              </a:extLst>
            </p:cNvPr>
            <p:cNvCxnSpPr/>
            <p:nvPr/>
          </p:nvCxnSpPr>
          <p:spPr>
            <a:xfrm>
              <a:off x="3472482" y="2329734"/>
              <a:ext cx="7486" cy="260255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1979FC-E33B-4165-B2B2-BA3B036617D2}"/>
                </a:ext>
              </a:extLst>
            </p:cNvPr>
            <p:cNvCxnSpPr/>
            <p:nvPr/>
          </p:nvCxnSpPr>
          <p:spPr>
            <a:xfrm>
              <a:off x="3459927" y="3376677"/>
              <a:ext cx="12555" cy="159003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3D5A40-C0CF-4BCF-8CD9-3AC21776F2EA}"/>
                </a:ext>
              </a:extLst>
            </p:cNvPr>
            <p:cNvGrpSpPr/>
            <p:nvPr/>
          </p:nvGrpSpPr>
          <p:grpSpPr>
            <a:xfrm>
              <a:off x="1968070" y="616671"/>
              <a:ext cx="2990497" cy="849269"/>
              <a:chOff x="1924581" y="2995996"/>
              <a:chExt cx="1075341" cy="87337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E8DF672-421E-40F0-B9B9-9C36DDC27B42}"/>
                  </a:ext>
                </a:extLst>
              </p:cNvPr>
              <p:cNvSpPr/>
              <p:nvPr/>
            </p:nvSpPr>
            <p:spPr>
              <a:xfrm>
                <a:off x="1924581" y="2995996"/>
                <a:ext cx="1075341" cy="520021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The fixed </a:t>
                </a:r>
                <a:r>
                  <a:rPr lang="en-US" sz="1200" dirty="0" err="1" smtClean="0">
                    <a:solidFill>
                      <a:srgbClr val="FFFFFF"/>
                    </a:solidFill>
                    <a:latin typeface="Arial"/>
                    <a:cs typeface="Arial"/>
                  </a:rPr>
                  <a:t>NameArray</a:t>
                </a:r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 variables is declared</a:t>
                </a:r>
                <a:endParaRPr lang="en-US" sz="12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23E4A6-7888-4E5E-874A-1F45ECC91D42}"/>
                  </a:ext>
                </a:extLst>
              </p:cNvPr>
              <p:cNvSpPr/>
              <p:nvPr/>
            </p:nvSpPr>
            <p:spPr>
              <a:xfrm>
                <a:off x="1924581" y="3516016"/>
                <a:ext cx="1075339" cy="353351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000" dirty="0">
                    <a:solidFill>
                      <a:srgbClr val="278AAB"/>
                    </a:solidFill>
                    <a:latin typeface="Arial"/>
                    <a:cs typeface="Arial"/>
                  </a:rPr>
                  <a:t>System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90939B-661F-4A11-A899-B7DE5FB7433C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 flipV="1">
              <a:off x="1319562" y="869506"/>
              <a:ext cx="648508" cy="7241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71755D-7667-4EE3-8859-610ADA720D94}"/>
                </a:ext>
              </a:extLst>
            </p:cNvPr>
            <p:cNvCxnSpPr/>
            <p:nvPr/>
          </p:nvCxnSpPr>
          <p:spPr>
            <a:xfrm>
              <a:off x="3459927" y="1465940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C58CBF7-03A0-4AAC-9C67-0ADEA97FD060}"/>
                </a:ext>
              </a:extLst>
            </p:cNvPr>
            <p:cNvGrpSpPr/>
            <p:nvPr/>
          </p:nvGrpSpPr>
          <p:grpSpPr>
            <a:xfrm>
              <a:off x="1018903" y="2574315"/>
              <a:ext cx="4513890" cy="802362"/>
              <a:chOff x="1461713" y="2995995"/>
              <a:chExt cx="2486901" cy="80257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F71A9FC-5F36-4828-83C0-E962F2D10476}"/>
                  </a:ext>
                </a:extLst>
              </p:cNvPr>
              <p:cNvSpPr/>
              <p:nvPr/>
            </p:nvSpPr>
            <p:spPr>
              <a:xfrm>
                <a:off x="1461713" y="2995995"/>
                <a:ext cx="2486901" cy="670248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Loop through the array to find words that start with </a:t>
                </a:r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letters A-J</a:t>
                </a:r>
                <a:endParaRPr lang="en-US" sz="12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D173C3A-37CC-4081-8D4A-99FD46D9C096}"/>
                  </a:ext>
                </a:extLst>
              </p:cNvPr>
              <p:cNvSpPr/>
              <p:nvPr/>
            </p:nvSpPr>
            <p:spPr>
              <a:xfrm>
                <a:off x="1461713" y="3666243"/>
                <a:ext cx="2486901" cy="132322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000">
                    <a:solidFill>
                      <a:srgbClr val="278AAB"/>
                    </a:solidFill>
                    <a:latin typeface="Arial"/>
                    <a:cs typeface="Arial"/>
                  </a:rPr>
                  <a:t>System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34B46A-F3B9-4471-89A8-B969A60BAE4D}"/>
                </a:ext>
              </a:extLst>
            </p:cNvPr>
            <p:cNvSpPr/>
            <p:nvPr/>
          </p:nvSpPr>
          <p:spPr>
            <a:xfrm>
              <a:off x="1255200" y="3791102"/>
              <a:ext cx="56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defRPr/>
              </a:pPr>
              <a:r>
                <a:rPr lang="en-US" dirty="0">
                  <a:solidFill>
                    <a:srgbClr val="278AAB"/>
                  </a:solidFill>
                  <a:cs typeface="Arial"/>
                </a:rPr>
                <a:t>Yes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52C02B8-90EC-49F4-9CD1-D4E68AAE660F}"/>
                </a:ext>
              </a:extLst>
            </p:cNvPr>
            <p:cNvCxnSpPr>
              <a:stCxn id="24" idx="1"/>
            </p:cNvCxnSpPr>
            <p:nvPr/>
          </p:nvCxnSpPr>
          <p:spPr>
            <a:xfrm flipH="1">
              <a:off x="1813180" y="4002790"/>
              <a:ext cx="412026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18B7315-AF9E-4AF7-9DEA-DE1458FB51C9}"/>
                </a:ext>
              </a:extLst>
            </p:cNvPr>
            <p:cNvGrpSpPr/>
            <p:nvPr/>
          </p:nvGrpSpPr>
          <p:grpSpPr>
            <a:xfrm>
              <a:off x="235131" y="5219668"/>
              <a:ext cx="2168867" cy="550111"/>
              <a:chOff x="1340137" y="3059264"/>
              <a:chExt cx="1671937" cy="5146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570145C-1095-4217-9228-A7232E37083C}"/>
                  </a:ext>
                </a:extLst>
              </p:cNvPr>
              <p:cNvSpPr/>
              <p:nvPr/>
            </p:nvSpPr>
            <p:spPr>
              <a:xfrm>
                <a:off x="1340137" y="3059264"/>
                <a:ext cx="1671934" cy="404400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Output the Count on Message Box</a:t>
                </a:r>
                <a:endParaRPr lang="en-US" sz="12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5AE072-DC01-48AB-A2B9-AF38EFEE412B}"/>
                  </a:ext>
                </a:extLst>
              </p:cNvPr>
              <p:cNvSpPr/>
              <p:nvPr/>
            </p:nvSpPr>
            <p:spPr>
              <a:xfrm>
                <a:off x="1340138" y="3463665"/>
                <a:ext cx="1671936" cy="110268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000" dirty="0">
                    <a:solidFill>
                      <a:srgbClr val="278AAB"/>
                    </a:solidFill>
                    <a:latin typeface="Arial"/>
                    <a:cs typeface="Arial"/>
                  </a:rPr>
                  <a:t>System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88B011-8294-45C3-9A22-594A33A7B570}"/>
                </a:ext>
              </a:extLst>
            </p:cNvPr>
            <p:cNvSpPr/>
            <p:nvPr/>
          </p:nvSpPr>
          <p:spPr>
            <a:xfrm>
              <a:off x="4718752" y="3750499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srgbClr val="278AAB"/>
                  </a:solidFill>
                  <a:cs typeface="Arial"/>
                </a:rPr>
                <a:t>No</a:t>
              </a:r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8F4590A-12C1-4FBE-91AF-6888A1742B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52468" y="4032327"/>
              <a:ext cx="268057" cy="210857"/>
            </a:xfrm>
            <a:prstGeom prst="bentConnector3">
              <a:avLst>
                <a:gd name="adj1" fmla="val -5228"/>
              </a:avLst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72">
              <a:extLst>
                <a:ext uri="{FF2B5EF4-FFF2-40B4-BE49-F238E27FC236}">
                  <a16:creationId xmlns:a16="http://schemas.microsoft.com/office/drawing/2014/main" id="{78F4590A-12C1-4FBE-91AF-6888A1742BEE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 flipV="1">
              <a:off x="1093592" y="3975768"/>
              <a:ext cx="161608" cy="184666"/>
            </a:xfrm>
            <a:prstGeom prst="bentConnector2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8B7315-AF9E-4AF7-9DEA-DE1458FB51C9}"/>
                </a:ext>
              </a:extLst>
            </p:cNvPr>
            <p:cNvGrpSpPr/>
            <p:nvPr/>
          </p:nvGrpSpPr>
          <p:grpSpPr>
            <a:xfrm>
              <a:off x="495456" y="4138477"/>
              <a:ext cx="1472615" cy="616365"/>
              <a:chOff x="1558884" y="3059264"/>
              <a:chExt cx="1472998" cy="5766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570145C-1095-4217-9228-A7232E37083C}"/>
                  </a:ext>
                </a:extLst>
              </p:cNvPr>
              <p:cNvSpPr/>
              <p:nvPr/>
            </p:nvSpPr>
            <p:spPr>
              <a:xfrm>
                <a:off x="1558884" y="3059264"/>
                <a:ext cx="1453186" cy="387725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Give the final count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75AE072-DC01-48AB-A2B9-AF38EFEE412B}"/>
                  </a:ext>
                </a:extLst>
              </p:cNvPr>
              <p:cNvSpPr/>
              <p:nvPr/>
            </p:nvSpPr>
            <p:spPr>
              <a:xfrm>
                <a:off x="1558885" y="3476164"/>
                <a:ext cx="1472997" cy="159754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000">
                    <a:solidFill>
                      <a:srgbClr val="278AAB"/>
                    </a:solidFill>
                    <a:latin typeface="Arial"/>
                    <a:cs typeface="Arial"/>
                  </a:rPr>
                  <a:t>System</a:t>
                </a:r>
              </a:p>
            </p:txBody>
          </p:sp>
        </p:grpSp>
        <p:cxnSp>
          <p:nvCxnSpPr>
            <p:cNvPr id="80" name="Connector: Elbow 72">
              <a:extLst>
                <a:ext uri="{FF2B5EF4-FFF2-40B4-BE49-F238E27FC236}">
                  <a16:creationId xmlns:a16="http://schemas.microsoft.com/office/drawing/2014/main" id="{78F4590A-12C1-4FBE-91AF-6888A1742BEE}"/>
                </a:ext>
              </a:extLst>
            </p:cNvPr>
            <p:cNvCxnSpPr>
              <a:cxnSpLocks/>
              <a:stCxn id="71" idx="3"/>
              <a:endCxn id="55" idx="3"/>
            </p:cNvCxnSpPr>
            <p:nvPr/>
          </p:nvCxnSpPr>
          <p:spPr>
            <a:xfrm flipH="1" flipV="1">
              <a:off x="5532793" y="2909352"/>
              <a:ext cx="204942" cy="1554635"/>
            </a:xfrm>
            <a:prstGeom prst="bentConnector3">
              <a:avLst>
                <a:gd name="adj1" fmla="val -111544"/>
              </a:avLst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90939B-661F-4A11-A899-B7DE5FB7433C}"/>
              </a:ext>
            </a:extLst>
          </p:cNvPr>
          <p:cNvCxnSpPr>
            <a:cxnSpLocks/>
          </p:cNvCxnSpPr>
          <p:nvPr/>
        </p:nvCxnSpPr>
        <p:spPr>
          <a:xfrm>
            <a:off x="4877476" y="5522542"/>
            <a:ext cx="675885" cy="670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9" y="107757"/>
            <a:ext cx="11723316" cy="376626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</a:t>
            </a:r>
            <a:r>
              <a:rPr lang="en-US" dirty="0" smtClean="0"/>
              <a:t>[Loop </a:t>
            </a:r>
            <a:r>
              <a:rPr lang="en-US" dirty="0" err="1" smtClean="0"/>
              <a:t>NameArray</a:t>
            </a:r>
            <a:r>
              <a:rPr lang="en-US" dirty="0" smtClean="0"/>
              <a:t>]</a:t>
            </a:r>
            <a:r>
              <a:rPr lang="en-US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967D50-611B-4834-B55F-6F9209B9017D}"/>
              </a:ext>
            </a:extLst>
          </p:cNvPr>
          <p:cNvGrpSpPr/>
          <p:nvPr/>
        </p:nvGrpSpPr>
        <p:grpSpPr>
          <a:xfrm>
            <a:off x="2831840" y="7071592"/>
            <a:ext cx="1075061" cy="873145"/>
            <a:chOff x="1924581" y="2995995"/>
            <a:chExt cx="1075341" cy="87337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E5BEE-D4A8-4681-9667-1889C402FBAC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Initialize the count to start at zero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E669C2-C302-4511-8E8C-B5C28E8A06B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58" y="560697"/>
            <a:ext cx="5873638" cy="56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9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e654be68-d23d-4d0d-85fc-96d3a7cff2e4"/>
    <ds:schemaRef ds:uri="http://purl.org/dc/elements/1.1/"/>
    <ds:schemaRef ds:uri="http://purl.org/dc/terms/"/>
    <ds:schemaRef ds:uri="http://schemas.openxmlformats.org/package/2006/metadata/core-properties"/>
    <ds:schemaRef ds:uri="2f4e3c30-7769-4768-9bf4-3f433c828c8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14503</TotalTime>
  <Words>112</Words>
  <Application>Microsoft Office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Robot Path</vt:lpstr>
      <vt:lpstr>RobotPath: [Loop NameArray] m</vt:lpstr>
      <vt:lpstr>RobotPath: [Loop NameArray]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USER</cp:lastModifiedBy>
  <cp:revision>21</cp:revision>
  <dcterms:created xsi:type="dcterms:W3CDTF">2019-07-19T20:10:24Z</dcterms:created>
  <dcterms:modified xsi:type="dcterms:W3CDTF">2022-03-23T11:31:21Z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46c6a84-2d53-4590-a076-67d050fd8f45_Enabled">
    <vt:lpwstr>true</vt:lpwstr>
  </property>
  <property fmtid="{D5CDD505-2E9C-101B-9397-08002B2CF9AE}" pid="4" name="MSIP_Label_646c6a84-2d53-4590-a076-67d050fd8f45_SetDate">
    <vt:lpwstr>2022-03-23T11:00:03Z</vt:lpwstr>
  </property>
  <property fmtid="{D5CDD505-2E9C-101B-9397-08002B2CF9AE}" pid="5" name="MSIP_Label_646c6a84-2d53-4590-a076-67d050fd8f45_Method">
    <vt:lpwstr>Standard</vt:lpwstr>
  </property>
  <property fmtid="{D5CDD505-2E9C-101B-9397-08002B2CF9AE}" pid="6" name="MSIP_Label_646c6a84-2d53-4590-a076-67d050fd8f45_Name">
    <vt:lpwstr>646c6a84-2d53-4590-a076-67d050fd8f45</vt:lpwstr>
  </property>
  <property fmtid="{D5CDD505-2E9C-101B-9397-08002B2CF9AE}" pid="7" name="MSIP_Label_646c6a84-2d53-4590-a076-67d050fd8f45_SiteId">
    <vt:lpwstr>19a4db07-607d-475f-a518-0e3b699ac7d0</vt:lpwstr>
  </property>
  <property fmtid="{D5CDD505-2E9C-101B-9397-08002B2CF9AE}" pid="8" name="MSIP_Label_646c6a84-2d53-4590-a076-67d050fd8f45_ActionId">
    <vt:lpwstr>7f3ad5a3-db4c-401c-b9a8-954d4c6acb0e</vt:lpwstr>
  </property>
  <property fmtid="{D5CDD505-2E9C-101B-9397-08002B2CF9AE}" pid="9" name="MSIP_Label_646c6a84-2d53-4590-a076-67d050fd8f45_ContentBits">
    <vt:lpwstr>2</vt:lpwstr>
  </property>
</Properties>
</file>